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71" r:id="rId2"/>
    <p:sldId id="270" r:id="rId3"/>
    <p:sldId id="330" r:id="rId4"/>
    <p:sldId id="331" r:id="rId5"/>
    <p:sldId id="332" r:id="rId6"/>
    <p:sldId id="333" r:id="rId7"/>
    <p:sldId id="334" r:id="rId8"/>
    <p:sldId id="362" r:id="rId9"/>
    <p:sldId id="337" r:id="rId10"/>
    <p:sldId id="338" r:id="rId11"/>
    <p:sldId id="340" r:id="rId12"/>
    <p:sldId id="342" r:id="rId13"/>
    <p:sldId id="339" r:id="rId14"/>
    <p:sldId id="343" r:id="rId15"/>
    <p:sldId id="349" r:id="rId16"/>
    <p:sldId id="344" r:id="rId17"/>
    <p:sldId id="345" r:id="rId18"/>
    <p:sldId id="350" r:id="rId19"/>
    <p:sldId id="346" r:id="rId20"/>
    <p:sldId id="347" r:id="rId21"/>
    <p:sldId id="348" r:id="rId22"/>
    <p:sldId id="352" r:id="rId23"/>
    <p:sldId id="351" r:id="rId24"/>
    <p:sldId id="353" r:id="rId25"/>
    <p:sldId id="354" r:id="rId26"/>
    <p:sldId id="355" r:id="rId27"/>
    <p:sldId id="357" r:id="rId28"/>
    <p:sldId id="356" r:id="rId29"/>
    <p:sldId id="358" r:id="rId30"/>
    <p:sldId id="359" r:id="rId31"/>
    <p:sldId id="360" r:id="rId32"/>
    <p:sldId id="361" r:id="rId33"/>
    <p:sldId id="286" r:id="rId34"/>
    <p:sldId id="280" r:id="rId35"/>
  </p:sldIdLst>
  <p:sldSz cx="12192000" cy="6858000"/>
  <p:notesSz cx="6858000" cy="9144000"/>
  <p:embeddedFontLst>
    <p:embeddedFont>
      <p:font typeface="나눔스퀘어_ac" panose="020B0600000101010101" pitchFamily="50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302CF-D37D-42C5-8CB2-617488103048}" v="1071" dt="2020-11-01T01:56:29.286"/>
    <p1510:client id="{347EFE27-D116-4C0E-B5F6-55CB1A661F1D}" v="200" dt="2020-11-01T01:46:49.619"/>
    <p1510:client id="{C3267078-206C-4572-A96C-13BE713A54E6}" v="1927" dt="2020-11-01T01:56:56.154"/>
    <p1510:client id="{CEC6403A-AF8B-4760-AEA5-311421E3C852}" v="835" dt="2020-11-01T01:53:52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68163" autoAdjust="0"/>
  </p:normalViewPr>
  <p:slideViewPr>
    <p:cSldViewPr snapToGrid="0">
      <p:cViewPr varScale="1">
        <p:scale>
          <a:sx n="89" d="100"/>
          <a:sy n="89" d="100"/>
        </p:scale>
        <p:origin x="2028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0EB398E2-E316-4E96-990E-23BE4EE0A812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77D3CDB-C11F-4B3C-8011-4CB70A9F68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세미나 발표를 맡게된 박건웅입니다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창설 데이터베이스 구축을 위해 정보 수집이 필요했습니다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웹 상에서 자동으로 데이터를 얻어오는 웹 크롤링을 공부했고 활용해본 예제를 발표하려고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이번 발표주제는 크롤링입니다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03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그중 저는 셀레니움을 통해 크롤링을 해보도록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21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 가지 예제를 짜봤습니다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하나는 네이버 영화 랭킹 </a:t>
            </a:r>
            <a:r>
              <a:rPr lang="en-US" altLang="ko-KR"/>
              <a:t>1</a:t>
            </a:r>
            <a:r>
              <a:rPr lang="ko-KR" altLang="en-US"/>
              <a:t>위부터 </a:t>
            </a:r>
            <a:r>
              <a:rPr lang="en-US" altLang="ko-KR"/>
              <a:t>50</a:t>
            </a:r>
            <a:r>
              <a:rPr lang="ko-KR" altLang="en-US"/>
              <a:t>위 까지 제목과 줄거리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하나는 네이버 소프트웨어 폰트 인기순으로 </a:t>
            </a:r>
            <a:r>
              <a:rPr lang="en-US" altLang="ko-KR"/>
              <a:t>100</a:t>
            </a:r>
            <a:r>
              <a:rPr lang="ko-KR" altLang="en-US"/>
              <a:t>종류를 다운로드 해주는 것입니다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1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첫 번째 예제 인기 영화에서 제가 얻어올 정보는 네이버 영화에 인기 영화 랭킹 조회순으로 </a:t>
            </a:r>
            <a:r>
              <a:rPr lang="en-US" altLang="ko-KR"/>
              <a:t>1</a:t>
            </a:r>
            <a:r>
              <a:rPr lang="ko-KR" altLang="en-US"/>
              <a:t>위부터 </a:t>
            </a:r>
            <a:r>
              <a:rPr lang="en-US" altLang="ko-KR"/>
              <a:t>50</a:t>
            </a:r>
            <a:r>
              <a:rPr lang="ko-KR" altLang="en-US"/>
              <a:t>위까지의 제목과 해당 영화에 대한 줄거리 정보를 자동으로 수집하는 코드를 작성해봤습니다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브라우저에서 </a:t>
            </a:r>
            <a:r>
              <a:rPr lang="en-US" altLang="ko-KR"/>
              <a:t>F12</a:t>
            </a:r>
            <a:r>
              <a:rPr lang="ko-KR" altLang="en-US"/>
              <a:t>를 누르면 나오는 구글 개발자 도구를 통해서 저 부분이 </a:t>
            </a:r>
            <a:r>
              <a:rPr lang="en-US" altLang="ko-KR"/>
              <a:t>tbody</a:t>
            </a:r>
            <a:r>
              <a:rPr lang="ko-KR" altLang="en-US"/>
              <a:t>태그로 테이블의 몸통을 이루며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안에 있는 테이블 행 요소들은 각각 </a:t>
            </a:r>
            <a:r>
              <a:rPr lang="en-US" altLang="ko-KR"/>
              <a:t>tr</a:t>
            </a:r>
            <a:r>
              <a:rPr lang="ko-KR" altLang="en-US"/>
              <a:t>태그로 이루어져있습니다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Tr</a:t>
            </a:r>
            <a:r>
              <a:rPr lang="ko-KR" altLang="en-US"/>
              <a:t>태그 내부에는 보시다시피 순위나 변동폭 영화명등 여러 정보들이 존재하지만 저희에게 필요한 것은 해당 영화에 대한 스토리를 볼 수 있는 상세뷰 페이지 </a:t>
            </a:r>
            <a:r>
              <a:rPr lang="en-US" altLang="ko-KR"/>
              <a:t>url</a:t>
            </a:r>
            <a:r>
              <a:rPr lang="ko-KR" altLang="en-US"/>
              <a:t>이 필요합니다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마침 클릭시 해당 페이지로 이동할 수 있는 </a:t>
            </a:r>
            <a:r>
              <a:rPr lang="en-US" altLang="ko-KR"/>
              <a:t>a</a:t>
            </a:r>
            <a:r>
              <a:rPr lang="ko-KR" altLang="en-US"/>
              <a:t>태그가 존재하니 저 태그 내부의 </a:t>
            </a:r>
            <a:r>
              <a:rPr lang="en-US" altLang="ko-KR"/>
              <a:t>href</a:t>
            </a:r>
            <a:r>
              <a:rPr lang="ko-KR" altLang="en-US"/>
              <a:t>라는 속성의 정보가 필요하다는 것을 알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 영화만이 아닌 상위 </a:t>
            </a:r>
            <a:r>
              <a:rPr lang="en-US" altLang="ko-KR"/>
              <a:t>50</a:t>
            </a:r>
            <a:r>
              <a:rPr lang="ko-KR" altLang="en-US"/>
              <a:t>개의 모든 영화의 링크를 얻어와야합니다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945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본격적인 크롤링을 진행하기 전에 웹 드라이버를 설치해야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아까도 설명드렸듯 셀레니움은 웹 엔진을 통해 실제 웹을 서핑하듯 동작하기 때문이죠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저는 크롬을 자주 활용하고 크롬 개발자 도구가 아주 유용하기 때문에 크롬 웹 드라이버를 자신의 크롬 버전에 맞게 다운받았습니다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다운받은 파일은 </a:t>
            </a:r>
            <a:r>
              <a:rPr lang="en-US" altLang="ko-KR"/>
              <a:t>exe</a:t>
            </a:r>
            <a:r>
              <a:rPr lang="ko-KR" altLang="en-US"/>
              <a:t>파일로 웹 드라이버입니다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파일을</a:t>
            </a:r>
            <a:r>
              <a:rPr lang="en-US" altLang="ko-KR"/>
              <a:t> </a:t>
            </a:r>
            <a:r>
              <a:rPr lang="ko-KR" altLang="en-US"/>
              <a:t>크롤링 코드를 작성할 디렉토리에 두고 본격적으로 코딩을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37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우선 </a:t>
            </a:r>
            <a:r>
              <a:rPr lang="en-US" altLang="ko-KR"/>
              <a:t>selenium</a:t>
            </a:r>
            <a:r>
              <a:rPr lang="ko-KR" altLang="en-US"/>
              <a:t>이라는 모듈 에서 </a:t>
            </a:r>
            <a:r>
              <a:rPr lang="en-US" altLang="ko-KR"/>
              <a:t>webdriver</a:t>
            </a:r>
            <a:r>
              <a:rPr lang="ko-KR" altLang="en-US"/>
              <a:t> 라이브러리를 </a:t>
            </a:r>
            <a:r>
              <a:rPr lang="en-US" altLang="ko-KR"/>
              <a:t>import</a:t>
            </a:r>
            <a:r>
              <a:rPr lang="ko-KR" altLang="en-US"/>
              <a:t>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설치한 크롬 웹 드라이버를 불러와 </a:t>
            </a:r>
            <a:r>
              <a:rPr lang="en-US" altLang="ko-KR"/>
              <a:t>driver</a:t>
            </a:r>
            <a:r>
              <a:rPr lang="ko-KR" altLang="en-US"/>
              <a:t>라는 변수에 할당하고 앞으로 이 변수를 통해 라이브러리를 불러와 활용할 수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저는 웹 브라우저가 켜질 때</a:t>
            </a:r>
            <a:r>
              <a:rPr lang="en-US" altLang="ko-KR"/>
              <a:t>, </a:t>
            </a:r>
            <a:r>
              <a:rPr lang="ko-KR" altLang="en-US"/>
              <a:t>기본 값으로 설정된 작은 윈도우가 아닌 최대화 된 윈도우로 키고 싶어서 다음과 같이 </a:t>
            </a:r>
            <a:r>
              <a:rPr lang="en-US" altLang="ko-KR"/>
              <a:t>maximize_window</a:t>
            </a:r>
            <a:r>
              <a:rPr lang="ko-KR" altLang="en-US"/>
              <a:t>라는 내장함수를 호출해 윈도우를 최대화 시켜준 후</a:t>
            </a:r>
            <a:r>
              <a:rPr lang="en-US" altLang="ko-KR"/>
              <a:t>, </a:t>
            </a:r>
            <a:r>
              <a:rPr lang="ko-KR" altLang="en-US"/>
              <a:t>해당 </a:t>
            </a:r>
            <a:r>
              <a:rPr lang="en-US" altLang="ko-KR"/>
              <a:t>url</a:t>
            </a:r>
            <a:r>
              <a:rPr lang="ko-KR" altLang="en-US"/>
              <a:t>로 접속하게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저부분만 코드를 실행하면 다음과 같이 자동화된 소프트웨어에 제어된 크롬 웹 엔진이 실행됩니다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94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후 아까 보여드렸던 </a:t>
            </a:r>
            <a:r>
              <a:rPr lang="en-US" altLang="ko-KR"/>
              <a:t>tbody</a:t>
            </a:r>
            <a:r>
              <a:rPr lang="ko-KR" altLang="en-US"/>
              <a:t>라는 요소를 찾아 얻어옵니다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요소를 얻어올 때는 주로</a:t>
            </a:r>
            <a:r>
              <a:rPr lang="en-US" altLang="ko-KR"/>
              <a:t> xpath</a:t>
            </a:r>
            <a:r>
              <a:rPr lang="ko-KR" altLang="en-US"/>
              <a:t>로 찾는다는 함수를 사용했는데 </a:t>
            </a:r>
            <a:r>
              <a:rPr lang="en-US" altLang="ko-KR"/>
              <a:t>xpath</a:t>
            </a:r>
            <a:r>
              <a:rPr lang="ko-KR" altLang="en-US"/>
              <a:t>란 </a:t>
            </a:r>
            <a:r>
              <a:rPr lang="en-US" altLang="ko-KR"/>
              <a:t>xml </a:t>
            </a:r>
            <a:r>
              <a:rPr lang="ko-KR" altLang="en-US"/>
              <a:t>문서의 특정 부분의 위치를 얻어올 때</a:t>
            </a:r>
            <a:r>
              <a:rPr lang="en-US" altLang="ko-KR"/>
              <a:t>, </a:t>
            </a:r>
            <a:r>
              <a:rPr lang="ko-KR" altLang="en-US"/>
              <a:t>사용하는 언어라고 합니다</a:t>
            </a:r>
            <a:r>
              <a:rPr lang="en-US" altLang="ko-KR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이는 구글 개발자 도구를 사용하면 손쉽게 얻어올 수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굳이 </a:t>
            </a:r>
            <a:r>
              <a:rPr lang="en-US" altLang="ko-KR"/>
              <a:t>xpath</a:t>
            </a:r>
            <a:r>
              <a:rPr lang="ko-KR" altLang="en-US"/>
              <a:t>말고도 우리가 자주 사용했던 </a:t>
            </a:r>
            <a:r>
              <a:rPr lang="en-US" altLang="ko-KR"/>
              <a:t>css selector</a:t>
            </a:r>
            <a:r>
              <a:rPr lang="ko-KR" altLang="en-US"/>
              <a:t>나 </a:t>
            </a:r>
            <a:r>
              <a:rPr lang="en-US" altLang="ko-KR"/>
              <a:t>class</a:t>
            </a:r>
            <a:r>
              <a:rPr lang="ko-KR" altLang="en-US"/>
              <a:t>명</a:t>
            </a:r>
            <a:r>
              <a:rPr lang="en-US" altLang="ko-KR"/>
              <a:t>, </a:t>
            </a:r>
            <a:r>
              <a:rPr lang="ko-KR" altLang="en-US"/>
              <a:t>또는 태그명등을 사용해서 해당 요소의 자식에 해당하는 노드들도 쉽게 찾을 수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다시 코드를 보시면 반복을 통해 링크를 </a:t>
            </a:r>
            <a:r>
              <a:rPr lang="en-US" altLang="ko-KR"/>
              <a:t>50</a:t>
            </a:r>
            <a:r>
              <a:rPr lang="ko-KR" altLang="en-US"/>
              <a:t>개까지 받아오는데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Tbody</a:t>
            </a:r>
            <a:r>
              <a:rPr lang="ko-KR" altLang="en-US"/>
              <a:t>태그 안에 있는 </a:t>
            </a:r>
            <a:r>
              <a:rPr lang="en-US" altLang="ko-KR"/>
              <a:t>tr</a:t>
            </a:r>
            <a:r>
              <a:rPr lang="ko-KR" altLang="en-US"/>
              <a:t>태그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Tr</a:t>
            </a:r>
            <a:r>
              <a:rPr lang="ko-KR" altLang="en-US"/>
              <a:t>태그 안에 </a:t>
            </a:r>
            <a:r>
              <a:rPr lang="en-US" altLang="ko-KR"/>
              <a:t>title</a:t>
            </a:r>
            <a:r>
              <a:rPr lang="ko-KR" altLang="en-US"/>
              <a:t>이라는 클래스를 가진 </a:t>
            </a:r>
            <a:r>
              <a:rPr lang="en-US" altLang="ko-KR"/>
              <a:t>td</a:t>
            </a:r>
            <a:r>
              <a:rPr lang="ko-KR" altLang="en-US"/>
              <a:t>태그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Td</a:t>
            </a:r>
            <a:r>
              <a:rPr lang="ko-KR" altLang="en-US"/>
              <a:t>태그 안에 있는 </a:t>
            </a:r>
            <a:r>
              <a:rPr lang="en-US" altLang="ko-KR"/>
              <a:t>div</a:t>
            </a:r>
            <a:r>
              <a:rPr lang="ko-KR" altLang="en-US"/>
              <a:t>태그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Div </a:t>
            </a:r>
            <a:r>
              <a:rPr lang="ko-KR" altLang="en-US"/>
              <a:t>태그 안에 있는 </a:t>
            </a:r>
            <a:r>
              <a:rPr lang="en-US" altLang="ko-KR"/>
              <a:t>a</a:t>
            </a:r>
            <a:r>
              <a:rPr lang="ko-KR" altLang="en-US"/>
              <a:t>태그의 </a:t>
            </a:r>
            <a:r>
              <a:rPr lang="en-US" altLang="ko-KR"/>
              <a:t>href </a:t>
            </a:r>
            <a:r>
              <a:rPr lang="ko-KR" altLang="en-US"/>
              <a:t>속성을 얻어와 리스트에 추가한 것을 볼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63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이제 링크를 다 얻어왔으니 하나하나 순회해가면서 </a:t>
            </a:r>
            <a:r>
              <a:rPr lang="en-US" altLang="ko-KR"/>
              <a:t>html</a:t>
            </a:r>
            <a:r>
              <a:rPr lang="ko-KR" altLang="en-US"/>
              <a:t>에 있는 제목값과 줄거리값을 얻어오는 코드입니다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반복문을 순회하며 리스트내의 영화를 </a:t>
            </a:r>
            <a:r>
              <a:rPr lang="en-US" altLang="ko-KR"/>
              <a:t>1</a:t>
            </a:r>
            <a:r>
              <a:rPr lang="ko-KR" altLang="en-US"/>
              <a:t>위부터 추출해가면서 진행합니다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제목은 클래스 명이 </a:t>
            </a:r>
            <a:r>
              <a:rPr lang="en-US" altLang="ko-KR"/>
              <a:t>h_movie</a:t>
            </a:r>
            <a:r>
              <a:rPr lang="ko-KR" altLang="en-US"/>
              <a:t>라는 </a:t>
            </a:r>
            <a:r>
              <a:rPr lang="en-US" altLang="ko-KR"/>
              <a:t>h3</a:t>
            </a:r>
            <a:r>
              <a:rPr lang="ko-KR" altLang="en-US"/>
              <a:t>태그 내부의 </a:t>
            </a:r>
            <a:r>
              <a:rPr lang="en-US" altLang="ko-KR"/>
              <a:t>a</a:t>
            </a:r>
            <a:r>
              <a:rPr lang="ko-KR" altLang="en-US"/>
              <a:t>태그로 존재해 </a:t>
            </a:r>
            <a:r>
              <a:rPr lang="en-US" altLang="ko-KR"/>
              <a:t>.text</a:t>
            </a:r>
            <a:r>
              <a:rPr lang="ko-KR" altLang="en-US"/>
              <a:t>를 통해 태그 사이의 값을 추출했습니다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줄거리도 </a:t>
            </a:r>
            <a:r>
              <a:rPr lang="en-US" altLang="ko-KR"/>
              <a:t>story </a:t>
            </a:r>
            <a:r>
              <a:rPr lang="ko-KR" altLang="en-US"/>
              <a:t>라는 변수로 받아오는데 이번에는 </a:t>
            </a:r>
            <a:r>
              <a:rPr lang="en-US" altLang="ko-KR"/>
              <a:t>xpath</a:t>
            </a:r>
            <a:r>
              <a:rPr lang="ko-KR" altLang="en-US"/>
              <a:t>를 사용해서 받아왔습니다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뭔가 </a:t>
            </a:r>
            <a:r>
              <a:rPr lang="en-US" altLang="ko-KR"/>
              <a:t>Xpath</a:t>
            </a:r>
            <a:r>
              <a:rPr lang="ko-KR" altLang="en-US"/>
              <a:t>로 받아올경우 클래스나 태그등을 비교해가며 계층구조를 찾아가지 않아도 돼 코드가 줄어들지만 가끔씩 동작하지 않거나</a:t>
            </a:r>
            <a:r>
              <a:rPr lang="en-US" altLang="ko-KR"/>
              <a:t>, xpath</a:t>
            </a:r>
            <a:r>
              <a:rPr lang="ko-KR" altLang="en-US"/>
              <a:t>자체가 상대적으로 달라 원하는 값이 추출되지 않는 경우가 있어 모두 </a:t>
            </a:r>
            <a:r>
              <a:rPr lang="en-US" altLang="ko-KR"/>
              <a:t>xpath</a:t>
            </a:r>
            <a:r>
              <a:rPr lang="ko-KR" altLang="en-US"/>
              <a:t>는 사용하지 않았습니다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이후 제목과 줄거리를 리스트에 딕셔너리 형태로 저장했습니다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9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해당 부분까지 코드를 실행하면 다음과 같습니다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05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마지막으로 보기 쉽게 텍스트 파일로 쓰면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7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4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다음과 같이 텍스트 파일이 출력됩니다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305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다음은 네이버 소프트웨어에서 인기 폰트 </a:t>
            </a:r>
            <a:r>
              <a:rPr lang="en-US" altLang="ko-KR"/>
              <a:t>1</a:t>
            </a:r>
            <a:r>
              <a:rPr lang="ko-KR" altLang="en-US"/>
              <a:t>위부터 </a:t>
            </a:r>
            <a:r>
              <a:rPr lang="en-US" altLang="ko-KR"/>
              <a:t>100</a:t>
            </a:r>
            <a:r>
              <a:rPr lang="ko-KR" altLang="en-US"/>
              <a:t>위까지 다운로드 받아보는 크롤링을 구현해 보도록 하겠습니다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네이버 소프트웨어를 사용해보신 분들이라면 아시듯 로그인을 하지 않으면 느린 속도로 다운로드가 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따라서 이 버튼을 눌러 로그인을 해야 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5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그리고 로그인을 하려면 아이디와 비밀번호를 입력하는 </a:t>
            </a:r>
            <a:r>
              <a:rPr lang="en-US" altLang="ko-KR"/>
              <a:t>input </a:t>
            </a:r>
            <a:r>
              <a:rPr lang="ko-KR" altLang="en-US"/>
              <a:t>태그들을 찾아가 제가 지정한 저의 아이디와 비밀번호를 입력해야합니다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입력하고 아까와 마찬가지로 로그인 버튼을 찾아서 눌러야하죠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11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아까와 비슷하게 </a:t>
            </a:r>
            <a:r>
              <a:rPr lang="en-US" altLang="ko-KR"/>
              <a:t>url</a:t>
            </a:r>
            <a:r>
              <a:rPr lang="ko-KR" altLang="en-US"/>
              <a:t>을 가지고와 해당 페이지를 엽니다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로그인이 필요하기때문에 로그인 버튼을 찾아서 </a:t>
            </a:r>
            <a:r>
              <a:rPr lang="en-US" altLang="ko-KR"/>
              <a:t>.click</a:t>
            </a:r>
            <a:r>
              <a:rPr lang="ko-KR" altLang="en-US"/>
              <a:t>이라는 내장함수를 통해 해당 위치로 들어가도록 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다음엔 저의 아이디와 비밀번호를 </a:t>
            </a:r>
            <a:r>
              <a:rPr lang="en-US" altLang="ko-KR"/>
              <a:t>send_keys</a:t>
            </a:r>
            <a:r>
              <a:rPr lang="ko-KR" altLang="en-US"/>
              <a:t>라는 함수를 통해 입력하고 로그인 버튼을 클릭하도록 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 부분까지의 결과를 보도록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35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코드가 돌아가면서 바로 로그인 버튼을 찾아 들어가게 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후 제가 미리 입력한 아이디와 비밀번호를 자동으로 쳐주긴 하지만</a:t>
            </a:r>
            <a:r>
              <a:rPr lang="en-US" altLang="ko-KR"/>
              <a:t> </a:t>
            </a:r>
            <a:r>
              <a:rPr lang="ko-KR" altLang="en-US"/>
              <a:t>로그인 버튼을 누른다고 해서 정상적으로 되지 않고 뭔가 로봇이 아님을 인증받는 절차가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저걸 네이버에서 캡차 라고 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캡차가 사용자에게 입력받는게 아닌 소프트웨어 적으로 입력을 받으면 이를 감지하고 로그인 대신 저런 창이 띄워지게 한다고 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그럼 제가 직접 비밀번호 입력을 하고 영수증 문제를 풀고 로그인을 한 후</a:t>
            </a:r>
            <a:r>
              <a:rPr lang="en-US" altLang="ko-KR"/>
              <a:t>, </a:t>
            </a:r>
            <a:r>
              <a:rPr lang="ko-KR" altLang="en-US"/>
              <a:t>뭐 </a:t>
            </a:r>
            <a:r>
              <a:rPr lang="en-US" altLang="ko-KR"/>
              <a:t>input()</a:t>
            </a:r>
            <a:r>
              <a:rPr lang="ko-KR" altLang="en-US"/>
              <a:t>으로 계속 코드를 진행하도록 해야했습니다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부분에 대해서 다들 크롤링을 하다 막히는 문제라고 하는데요 해결하는 방법에 대해 찾다 보니 클립보드를 활용하면 된다고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2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위에서 클립보드를 사용하기 위해 </a:t>
            </a:r>
            <a:r>
              <a:rPr lang="en-US" altLang="ko-KR"/>
              <a:t>import</a:t>
            </a:r>
            <a:r>
              <a:rPr lang="ko-KR" altLang="en-US"/>
              <a:t>를 하고 진행합니다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클립보드에 순서대로 아이디와 비밀번호를 임시로 넣고 붙여넣었습니다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ActionChains</a:t>
            </a:r>
            <a:r>
              <a:rPr lang="ko-KR" altLang="en-US"/>
              <a:t>를 사용하면 여러 개의 동작을 체인으로 묶어서 실행할 수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이런식으로 입력 폼에 각각 포커싱을 한 후 클립보드에 있는 정보를 붙여넣기합니다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56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코드를 수정하고 다시 실행하면 다음과 같습니다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63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다음은 각 폰트들을 다운받을 수 있는 링크들을 </a:t>
            </a:r>
            <a:r>
              <a:rPr lang="en-US" altLang="ko-KR"/>
              <a:t>a</a:t>
            </a:r>
            <a:r>
              <a:rPr lang="ko-KR" altLang="en-US"/>
              <a:t>태그를 찾아 수집해야 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하지만 상위 </a:t>
            </a:r>
            <a:r>
              <a:rPr lang="en-US" altLang="ko-KR"/>
              <a:t>100</a:t>
            </a:r>
            <a:r>
              <a:rPr lang="ko-KR" altLang="en-US"/>
              <a:t>개를 해야하지만 현재 개발자 도구를 보시다시피 </a:t>
            </a:r>
            <a:r>
              <a:rPr lang="en-US" altLang="ko-KR"/>
              <a:t>24</a:t>
            </a:r>
            <a:r>
              <a:rPr lang="ko-KR" altLang="en-US"/>
              <a:t>개만 렌더링 되어있고</a:t>
            </a:r>
            <a:r>
              <a:rPr lang="en-US" altLang="ko-KR"/>
              <a:t>, </a:t>
            </a:r>
            <a:r>
              <a:rPr lang="ko-KR" altLang="en-US"/>
              <a:t>나머지는 스크롤을 내릴 경우 렌더링이 되도록 웹페이지가 설계되어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사용자가 스크롤을 가장 밑으로 내리는 행동을 했을 경우 </a:t>
            </a:r>
            <a:r>
              <a:rPr lang="en-US" altLang="ko-KR"/>
              <a:t>ajax</a:t>
            </a:r>
            <a:r>
              <a:rPr lang="ko-KR" altLang="en-US"/>
              <a:t>를 이용해 서버로 데이터를 요청하여 </a:t>
            </a:r>
            <a:r>
              <a:rPr lang="en-US" altLang="ko-KR"/>
              <a:t>html</a:t>
            </a:r>
            <a:r>
              <a:rPr lang="ko-KR" altLang="en-US"/>
              <a:t>을 업데이트 하는 것으로 보이는데요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경우 셀레니움의 이점이 드러나게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87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다음은 </a:t>
            </a:r>
            <a:r>
              <a:rPr lang="en-US" altLang="ko-KR"/>
              <a:t>url</a:t>
            </a:r>
            <a:r>
              <a:rPr lang="ko-KR" altLang="en-US"/>
              <a:t>을 긁어오는 코드입니다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아까와 마찬가지이지만</a:t>
            </a:r>
            <a:r>
              <a:rPr lang="en-US" altLang="ko-KR"/>
              <a:t> </a:t>
            </a:r>
            <a:r>
              <a:rPr lang="ko-KR" altLang="en-US"/>
              <a:t>요소를 더 이상 찾을 수 없을 경우</a:t>
            </a:r>
            <a:r>
              <a:rPr lang="en-US" altLang="ko-KR"/>
              <a:t> </a:t>
            </a:r>
            <a:r>
              <a:rPr lang="ko-KR" altLang="en-US"/>
              <a:t>스크롤을 가장 밑으로 옮기는 자바스크립트 문법을 실행한 후</a:t>
            </a:r>
            <a:r>
              <a:rPr lang="en-US" altLang="ko-KR"/>
              <a:t>, 1</a:t>
            </a:r>
            <a:r>
              <a:rPr lang="ko-KR" altLang="en-US"/>
              <a:t>초 지나고 다시 </a:t>
            </a:r>
            <a:r>
              <a:rPr lang="en-US" altLang="ko-KR"/>
              <a:t>url</a:t>
            </a:r>
            <a:r>
              <a:rPr lang="ko-KR" altLang="en-US"/>
              <a:t>을 긁어오도록 예외처리를 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NoSuchElementException</a:t>
            </a:r>
            <a:r>
              <a:rPr lang="ko-KR" altLang="en-US"/>
              <a:t>은 아까 예외처리를 위해 </a:t>
            </a:r>
            <a:r>
              <a:rPr lang="en-US" altLang="ko-KR"/>
              <a:t>import</a:t>
            </a:r>
            <a:r>
              <a:rPr lang="ko-KR" altLang="en-US"/>
              <a:t>한 것입니다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492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이부분까지 코드를 실행하면 다음과 같습니다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자동으로 스크롤을 내려 리스트들을 갱신하며 </a:t>
            </a:r>
            <a:r>
              <a:rPr lang="en-US" altLang="ko-KR"/>
              <a:t>url</a:t>
            </a:r>
            <a:r>
              <a:rPr lang="ko-KR" altLang="en-US"/>
              <a:t>을 긁는 모습입니다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2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크롤링이란 인터넷에서 데이터를 검색해 필요한 정보를 찾는 것을 의미합니다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사용자가 직접 하나하나 키워드를 검색해 가며 정보를 찾고 그 정보를 저장 및 가공하는 행위를 대신 해주는 것이라고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이러한 크롤링을 하게 해주는 소프트웨어를 크롤러 라고 부릅니다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739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마지막으로 수집한 </a:t>
            </a:r>
            <a:r>
              <a:rPr lang="en-US" altLang="ko-KR"/>
              <a:t>url</a:t>
            </a:r>
            <a:r>
              <a:rPr lang="ko-KR" altLang="en-US"/>
              <a:t>들을 기반으로 페이지를 이동하며 폰트들을 다운받도록 하였습니다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페이지를 접속하여 다운로드 버튼들을 클릭해야하는 형식이기 때문에 웹 페이지가 정상적으로 로딩이 될 때까지 기다리기 위해 </a:t>
            </a:r>
            <a:r>
              <a:rPr lang="en-US" altLang="ko-KR"/>
              <a:t>time.sleep</a:t>
            </a:r>
            <a:r>
              <a:rPr lang="ko-KR" altLang="en-US"/>
              <a:t>을 주었습니다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만약 그래도 요소를 찾는 시도가 웹 페이지가 로딩되는 것보다 빠를경우를 대비하여 예외처리를 하였습니다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그리고 가끔 </a:t>
            </a:r>
            <a:r>
              <a:rPr lang="en-US" altLang="ko-KR"/>
              <a:t>‘</a:t>
            </a:r>
            <a:r>
              <a:rPr lang="ko-KR" altLang="en-US"/>
              <a:t>개발사 다운로드</a:t>
            </a:r>
            <a:r>
              <a:rPr lang="en-US" altLang="ko-KR"/>
              <a:t>’</a:t>
            </a:r>
            <a:r>
              <a:rPr lang="ko-KR" altLang="en-US"/>
              <a:t>나 </a:t>
            </a:r>
            <a:r>
              <a:rPr lang="en-US" altLang="ko-KR"/>
              <a:t>‘</a:t>
            </a:r>
            <a:r>
              <a:rPr lang="ko-KR" altLang="en-US"/>
              <a:t>폰트 선택</a:t>
            </a:r>
            <a:r>
              <a:rPr lang="en-US" altLang="ko-KR"/>
              <a:t>’ </a:t>
            </a:r>
            <a:r>
              <a:rPr lang="ko-KR" altLang="en-US"/>
              <a:t>을 통해 다운로드 받는 경우는 건너 뛰었습니다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이제 결과를 보도록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89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09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그런데 </a:t>
            </a:r>
            <a:r>
              <a:rPr lang="en-US" altLang="ko-KR"/>
              <a:t>60</a:t>
            </a:r>
            <a:r>
              <a:rPr lang="ko-KR" altLang="en-US"/>
              <a:t>개정도 다운로드를 받더니 </a:t>
            </a:r>
            <a:r>
              <a:rPr lang="en-US" altLang="ko-KR"/>
              <a:t>stopit </a:t>
            </a:r>
            <a:r>
              <a:rPr lang="ko-KR" altLang="en-US"/>
              <a:t>이라는 페이지가 뜨면서 막히더라고요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몇번을 시도해도 </a:t>
            </a:r>
            <a:r>
              <a:rPr lang="en-US" altLang="ko-KR"/>
              <a:t>100</a:t>
            </a:r>
            <a:r>
              <a:rPr lang="ko-KR" altLang="en-US"/>
              <a:t>개까지 전부 다운로드를 받는 경우는 없었습니다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심지어 어떤 때에는 네이버 자체에서 무슨 조치를 취했는지 코드를 실행하기만해도 저 창이 뜨며 아무것도 못하게 됐었습니다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찾아봐도 나오지는 않던데 아마도 너무 많이 빨리 다운받다보니 비정상적임을 감지하고 네이버 같이 큰 사이트의 경우에는 이런걸 막는 것으로 보입니다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부분에 대해서는 아직 해결을 해보진 못했는데요</a:t>
            </a:r>
            <a:r>
              <a:rPr lang="en-US" altLang="ko-KR"/>
              <a:t>..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아마도 지금까지 다운로드 한 부분까지의 인덱스를 저장하고 다음부터 진행하는 등으로 하면 될 것 같습니다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하지만 이렇게 할 경우에는 자동화에 대한 의미가 사라지기 떄문에 딱히 다른 대안은 없어보입니다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12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5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크롤링은 현재 많은 분야에서 활용된다고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요즘 가장 핫하다는 인공지능의 딥러닝 분야에서는 학습을 위한 데이터를 수집하기 위해 크롤링을 사용하거나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데이터베이스를 구축하기 위해 정보를 수집하는 용도로 사용하기도 한다고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 같은 경우에도 이번에 창설의 데이터베이스 구축을 위해 음식 정보 크롤링하는 코드를 작성했습니다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외에도 대화 지식이 필요한 챗봇 구현이나 빅데이터 분석 연구에도 활용할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우리가 애용하는 구글과 네이버가 다양한 검색 서비스를 제공할 수 있는 이유도 수 많은 웹 사이트를 크롤링 하기 때문이라고 하는데요</a:t>
            </a:r>
            <a:r>
              <a:rPr lang="en-US" altLang="ko-KR"/>
              <a:t>.</a:t>
            </a:r>
          </a:p>
          <a:p>
            <a:pPr algn="l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87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이렇게 크롤링은 굉장히 유용한 기술이지만 이를 악용하여 정보를 무단으로 복제함으로써</a:t>
            </a:r>
            <a:r>
              <a:rPr lang="en-US" altLang="ko-KR"/>
              <a:t> </a:t>
            </a:r>
            <a:r>
              <a:rPr lang="ko-KR" altLang="en-US"/>
              <a:t>지식재산권을 침해하는 사례도 발생합니다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이와 같은 피해를 방지하기 위해 웹 페이지마다 크롤링을 제한하는 규약이 표시되어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바로 웹 사이트 주소</a:t>
            </a:r>
            <a:r>
              <a:rPr lang="en-US" altLang="ko-KR"/>
              <a:t>/robots.txt </a:t>
            </a:r>
            <a:r>
              <a:rPr lang="ko-KR" altLang="en-US"/>
              <a:t>를 입력하면 다음과 같이 크롤링을 허용하는 범위를 알려준다고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저는 나무위키 페이지를 예시로 들어봤습니다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이렇게 크롤링을 해도되는 부분과 하면 안되는 부분에 대해 명시를 해두는데요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이게 권고안이라 꼭 지킬 의무는 없다고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 지켜주는게 상식이고 마찬가지로 서버 주인 입장에서는 원치않는 크롤링이 들어오면 해당 크롤러의 아이피를 차단할 수 있다고 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1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본격적으로 크롤링 코드를 직접 작성해 보기 위해서 이것 저것 찾아봤습니다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크롤링이라는 개념은 한 언어에만 제한되는 것이 아닌 거의 모든 언어에서 가능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 파이썬이 모듈로써 접근이 편해서 파이썬을 활용하게 되었습니다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두 가지 모듈을 알아보았는데요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가장 대중들에게 많이 알려진 것들은 대표적으로 </a:t>
            </a:r>
            <a:r>
              <a:rPr lang="en-US" altLang="ko-KR"/>
              <a:t>Beautiful Soup</a:t>
            </a:r>
            <a:r>
              <a:rPr lang="ko-KR" altLang="en-US"/>
              <a:t>와 </a:t>
            </a:r>
            <a:r>
              <a:rPr lang="en-US" altLang="ko-KR"/>
              <a:t>Selenium</a:t>
            </a:r>
            <a:r>
              <a:rPr lang="ko-KR" altLang="en-US"/>
              <a:t>이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156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BeautifulSoup</a:t>
            </a:r>
            <a:r>
              <a:rPr lang="ko-KR" altLang="en-US"/>
              <a:t>는 </a:t>
            </a:r>
            <a:r>
              <a:rPr lang="en-US" altLang="ko-KR"/>
              <a:t>HTML</a:t>
            </a:r>
            <a:r>
              <a:rPr lang="ko-KR" altLang="en-US"/>
              <a:t>파일의 정보를 추출해내는 </a:t>
            </a:r>
            <a:r>
              <a:rPr lang="en-US" altLang="ko-KR"/>
              <a:t>Python </a:t>
            </a:r>
            <a:r>
              <a:rPr lang="ko-KR" altLang="en-US"/>
              <a:t>모듈입니다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Python</a:t>
            </a:r>
            <a:r>
              <a:rPr lang="ko-KR" altLang="en-US"/>
              <a:t> 자체적으로 내장된 모듈인 </a:t>
            </a:r>
            <a:r>
              <a:rPr lang="en-US" altLang="ko-KR"/>
              <a:t>requests </a:t>
            </a:r>
            <a:r>
              <a:rPr lang="ko-KR" altLang="en-US"/>
              <a:t>라는 모듈을 같이 사용해 특정 웹페이지의 </a:t>
            </a:r>
            <a:r>
              <a:rPr lang="en-US" altLang="ko-KR"/>
              <a:t>HTML</a:t>
            </a:r>
            <a:r>
              <a:rPr lang="ko-KR" altLang="en-US"/>
              <a:t>파일을 로드 받아 </a:t>
            </a:r>
            <a:r>
              <a:rPr lang="en-US" altLang="ko-KR"/>
              <a:t>Beautiful</a:t>
            </a:r>
            <a:r>
              <a:rPr lang="ko-KR" altLang="en-US"/>
              <a:t> </a:t>
            </a:r>
            <a:r>
              <a:rPr lang="en-US" altLang="ko-KR"/>
              <a:t>Soup</a:t>
            </a:r>
            <a:r>
              <a:rPr lang="ko-KR" altLang="en-US"/>
              <a:t>를 통해 데이터를 추출하는 방식을 사용하죠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사용하기 쉽고 심플하며 </a:t>
            </a:r>
            <a:r>
              <a:rPr lang="en-US" altLang="ko-KR"/>
              <a:t>request</a:t>
            </a:r>
            <a:r>
              <a:rPr lang="ko-KR" altLang="en-US"/>
              <a:t>로 일을 처리하기 때문에 속도가 매우 빠르다는 장점이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 이 방식은</a:t>
            </a:r>
            <a:r>
              <a:rPr lang="en-US" altLang="ko-KR"/>
              <a:t> HTML</a:t>
            </a:r>
            <a:r>
              <a:rPr lang="ko-KR" altLang="en-US"/>
              <a:t>만을 받아와서 처리하기 때문에 </a:t>
            </a:r>
            <a:r>
              <a:rPr lang="en-US" altLang="ko-KR"/>
              <a:t>SSR(</a:t>
            </a:r>
            <a:r>
              <a:rPr lang="ko-KR" altLang="en-US"/>
              <a:t>서버사이드렌더링</a:t>
            </a:r>
            <a:r>
              <a:rPr lang="en-US" altLang="ko-KR"/>
              <a:t>)</a:t>
            </a:r>
            <a:r>
              <a:rPr lang="ko-KR" altLang="en-US"/>
              <a:t>을 사용하지 않는 </a:t>
            </a:r>
            <a:r>
              <a:rPr lang="en-US" altLang="ko-KR"/>
              <a:t>SPA </a:t>
            </a:r>
            <a:r>
              <a:rPr lang="ko-KR" altLang="en-US"/>
              <a:t>사이트 등은 크롤링을 하기 까다롭다고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9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실제로 </a:t>
            </a:r>
            <a:r>
              <a:rPr lang="en-US" altLang="ko-KR"/>
              <a:t>CSR</a:t>
            </a:r>
            <a:r>
              <a:rPr lang="ko-KR" altLang="en-US"/>
              <a:t>로 동작하는 웹 페이지들의 단점 중 하나가 </a:t>
            </a:r>
            <a:r>
              <a:rPr lang="en-US" altLang="ko-KR"/>
              <a:t>SEO</a:t>
            </a:r>
            <a:r>
              <a:rPr lang="ko-KR" altLang="en-US"/>
              <a:t>가 좋지 못하다는 건데요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SEO</a:t>
            </a:r>
            <a:r>
              <a:rPr lang="ko-KR" altLang="en-US"/>
              <a:t>는 </a:t>
            </a:r>
            <a:r>
              <a:rPr lang="en-US" altLang="ko-KR"/>
              <a:t>Search Engine Optimization</a:t>
            </a:r>
            <a:r>
              <a:rPr lang="ko-KR" altLang="en-US"/>
              <a:t>의 약자로 구글</a:t>
            </a:r>
            <a:r>
              <a:rPr lang="en-US" altLang="ko-KR"/>
              <a:t>, </a:t>
            </a:r>
            <a:r>
              <a:rPr lang="ko-KR" altLang="en-US"/>
              <a:t>네이버 등의 검색 엔진들이 웹 사이트를 돌아다니며 </a:t>
            </a:r>
            <a:r>
              <a:rPr lang="en-US" altLang="ko-KR"/>
              <a:t>html </a:t>
            </a:r>
            <a:r>
              <a:rPr lang="ko-KR" altLang="en-US"/>
              <a:t>문서를 분석해 검색 엔진에 등록하는 것이라고 보시면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SPA</a:t>
            </a:r>
            <a:r>
              <a:rPr lang="ko-KR" altLang="en-US"/>
              <a:t>의 경우에는 예전에도 설명해드렸듯 하나의 </a:t>
            </a:r>
            <a:r>
              <a:rPr lang="en-US" altLang="ko-KR"/>
              <a:t>HTML</a:t>
            </a:r>
            <a:r>
              <a:rPr lang="ko-KR" altLang="en-US"/>
              <a:t>파일로 이루어진 웹입니다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해당 </a:t>
            </a:r>
            <a:r>
              <a:rPr lang="en-US" altLang="ko-KR"/>
              <a:t>HTML</a:t>
            </a:r>
            <a:r>
              <a:rPr lang="ko-KR" altLang="en-US"/>
              <a:t>에 여러 컴포넌트들이 렌더링되며 업데이트 되는 형식을 가지고 있는데요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이렇게 이루어진 페이지의 경우 최초에 접속 시에는 아무것도 뜨지 않은 흰색의 빈 화면으로 로딩이 좀 긴 편에 속합니다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이는 아직 자바스크립트 로직이나 프레임워크등의 소스코드들이 아직 서버로부터 오지 않아 빈 태그만 존재하기 때문인데요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따라서 검색엔진으로 </a:t>
            </a:r>
            <a:r>
              <a:rPr lang="en-US" altLang="ko-KR"/>
              <a:t>HTML</a:t>
            </a:r>
            <a:r>
              <a:rPr lang="ko-KR" altLang="en-US"/>
              <a:t>파일을 분석해도 빈 태그만 있어 크롤링이 불가능하다는 명백한 단점이 존재합니다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우리가 네이버에 검색을 했는데 나오지 않는 경우라고 볼 수도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46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</a:t>
            </a:r>
            <a:r>
              <a:rPr lang="en-US" altLang="ko-KR"/>
              <a:t>Selenium</a:t>
            </a:r>
            <a:r>
              <a:rPr lang="ko-KR" altLang="en-US"/>
              <a:t>은 웹 자동화 테스트에 사용되는 </a:t>
            </a:r>
            <a:r>
              <a:rPr lang="en-US" altLang="ko-KR"/>
              <a:t>Python </a:t>
            </a:r>
            <a:r>
              <a:rPr lang="ko-KR" altLang="en-US"/>
              <a:t>프레임워크로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웹 엔진을 사용하기 때문에 기존의 웹 페이지와 똑같이 동작하여 </a:t>
            </a:r>
            <a:r>
              <a:rPr lang="en-US" altLang="ko-KR"/>
              <a:t>javascript </a:t>
            </a:r>
            <a:r>
              <a:rPr lang="ko-KR" altLang="en-US"/>
              <a:t>렌더링을 통해 생성되는 데이터들 또한 쉽게 가져올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즉 </a:t>
            </a:r>
            <a:r>
              <a:rPr lang="en-US" altLang="ko-KR"/>
              <a:t>HTML</a:t>
            </a:r>
            <a:r>
              <a:rPr lang="ko-KR" altLang="en-US"/>
              <a:t>에만 온전히 의존하지 않아도 된다는 것이죠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또한 실제로 보여지는 장점이 있어 디버깅이 직관적입니다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추가적으로 버튼 클릭</a:t>
            </a:r>
            <a:r>
              <a:rPr lang="en-US" altLang="ko-KR"/>
              <a:t>, </a:t>
            </a:r>
            <a:r>
              <a:rPr lang="ko-KR" altLang="en-US"/>
              <a:t>스크롤 조작등의 자바스크립트 문법도 사용이 가능하여 상당히 유용하게 쓰입니다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 웹을 실제로 실행시키는 방법이라 속도가 많이 느리고 메모리도 많이 차지합니다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0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2021-04-06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52148" y="1656899"/>
            <a:ext cx="219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SSL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세미나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13514" y="1875649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EA6958-1A00-4DFE-8177-3C41D2A4FA82}"/>
              </a:ext>
            </a:extLst>
          </p:cNvPr>
          <p:cNvSpPr txBox="1"/>
          <p:nvPr/>
        </p:nvSpPr>
        <p:spPr>
          <a:xfrm>
            <a:off x="3980933" y="3136612"/>
            <a:ext cx="374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Crawling</a:t>
            </a:r>
            <a:endParaRPr lang="en-US" altLang="ko-KR" sz="3200" dirty="0">
              <a:ln>
                <a:solidFill>
                  <a:schemeClr val="tx1">
                    <a:alpha val="1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12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라이브러리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8236D87-B6E3-483C-8590-6C2CCC824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75" y="2372175"/>
            <a:ext cx="2113650" cy="2113650"/>
          </a:xfrm>
          <a:prstGeom prst="rect">
            <a:avLst/>
          </a:prstGeom>
        </p:spPr>
      </p:pic>
      <p:pic>
        <p:nvPicPr>
          <p:cNvPr id="4" name="그래픽 3" descr="왕관 윤곽선">
            <a:extLst>
              <a:ext uri="{FF2B5EF4-FFF2-40B4-BE49-F238E27FC236}">
                <a16:creationId xmlns:a16="http://schemas.microsoft.com/office/drawing/2014/main" id="{86DFC71A-17DD-46AA-B888-8DF49B1E1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4577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2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67C38C-69D9-42C3-B295-5D93F95F7832}"/>
              </a:ext>
            </a:extLst>
          </p:cNvPr>
          <p:cNvSpPr txBox="1"/>
          <p:nvPr/>
        </p:nvSpPr>
        <p:spPr>
          <a:xfrm>
            <a:off x="2416947" y="2828835"/>
            <a:ext cx="7358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예제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: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영화 랭킹 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위부터 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위까지 제목 및 줄거리</a:t>
            </a:r>
            <a:endParaRPr lang="en-US" altLang="ko-KR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예제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: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소프트웨어 폰트 인기순 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 다운로드</a:t>
            </a:r>
          </a:p>
        </p:txBody>
      </p:sp>
    </p:spTree>
    <p:extLst>
      <p:ext uri="{BB962C8B-B14F-4D97-AF65-F5344CB8AC3E}">
        <p14:creationId xmlns:p14="http://schemas.microsoft.com/office/powerpoint/2010/main" val="126817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 : 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인기 영화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364806E-634E-47EA-8EC8-0B621A86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91" y="1260720"/>
            <a:ext cx="9900617" cy="5414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736C50-0F56-4262-A542-01664DEFACB5}"/>
              </a:ext>
            </a:extLst>
          </p:cNvPr>
          <p:cNvSpPr/>
          <p:nvPr/>
        </p:nvSpPr>
        <p:spPr>
          <a:xfrm>
            <a:off x="2025824" y="3182587"/>
            <a:ext cx="3092443" cy="3492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A57CBE-910C-405B-AA9B-D55F33B8CB67}"/>
              </a:ext>
            </a:extLst>
          </p:cNvPr>
          <p:cNvSpPr/>
          <p:nvPr/>
        </p:nvSpPr>
        <p:spPr>
          <a:xfrm>
            <a:off x="7291449" y="4548249"/>
            <a:ext cx="3092443" cy="1436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B26044-0081-416B-9295-84E4A338B017}"/>
              </a:ext>
            </a:extLst>
          </p:cNvPr>
          <p:cNvSpPr/>
          <p:nvPr/>
        </p:nvSpPr>
        <p:spPr>
          <a:xfrm>
            <a:off x="7576457" y="4904509"/>
            <a:ext cx="1995055" cy="29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E19BBC-9ADF-4A21-80DA-C6F6B9C4ACF7}"/>
              </a:ext>
            </a:extLst>
          </p:cNvPr>
          <p:cNvSpPr/>
          <p:nvPr/>
        </p:nvSpPr>
        <p:spPr>
          <a:xfrm>
            <a:off x="2137558" y="3265714"/>
            <a:ext cx="2802577" cy="249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BBCA16A-67D5-4629-82A8-445F6D3F5AD2}"/>
              </a:ext>
            </a:extLst>
          </p:cNvPr>
          <p:cNvCxnSpPr>
            <a:cxnSpLocks/>
            <a:stCxn id="15" idx="1"/>
            <a:endCxn id="24" idx="3"/>
          </p:cNvCxnSpPr>
          <p:nvPr/>
        </p:nvCxnSpPr>
        <p:spPr>
          <a:xfrm rot="10800000">
            <a:off x="4940135" y="3390405"/>
            <a:ext cx="2351314" cy="187630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92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371DFD-6BAF-4670-A52D-D75B3ED8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216"/>
            <a:ext cx="12192000" cy="56775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2C2BF2-BC8D-40B8-BC79-7AAD0FC61E7D}"/>
              </a:ext>
            </a:extLst>
          </p:cNvPr>
          <p:cNvSpPr/>
          <p:nvPr/>
        </p:nvSpPr>
        <p:spPr>
          <a:xfrm>
            <a:off x="3016332" y="3800104"/>
            <a:ext cx="2707574" cy="19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45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 : 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인기 영화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3A16FFC-B24D-445C-8E96-1E2ED7D2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752725"/>
            <a:ext cx="4953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1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1DADAD1-2794-4661-A71A-967937245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19"/>
            <a:ext cx="12192000" cy="6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1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 : 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인기 영화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481B8BF-6EB1-4C77-90AC-6E8E2504B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1700212"/>
            <a:ext cx="76962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89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 : 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인기 영화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904AF3-E97B-49D3-A155-4F8A3E29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885950"/>
            <a:ext cx="8458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25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09E3635-7D19-4340-B359-CD4BBA021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19"/>
            <a:ext cx="12192000" cy="6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 : 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인기 영화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6931A5E-3E41-4C4D-BFC4-EB8EFB51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7" y="2757487"/>
            <a:ext cx="64484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5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9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11721" y="1065795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Crawling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이란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11721" y="1905151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 넘는 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Crawling?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811721" y="5262574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질의응답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180F3-63F7-4BFF-8806-CC69D28F35CE}"/>
              </a:ext>
            </a:extLst>
          </p:cNvPr>
          <p:cNvSpPr txBox="1"/>
          <p:nvPr/>
        </p:nvSpPr>
        <p:spPr>
          <a:xfrm>
            <a:off x="4811721" y="2744507"/>
            <a:ext cx="223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620F1-9298-42A3-8F3B-1C18539A4697}"/>
              </a:ext>
            </a:extLst>
          </p:cNvPr>
          <p:cNvSpPr txBox="1"/>
          <p:nvPr/>
        </p:nvSpPr>
        <p:spPr>
          <a:xfrm>
            <a:off x="4811721" y="3583863"/>
            <a:ext cx="2453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예제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: 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인기 영화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B1F40-F10C-4518-BF5E-70EB7E25501B}"/>
              </a:ext>
            </a:extLst>
          </p:cNvPr>
          <p:cNvSpPr txBox="1"/>
          <p:nvPr/>
        </p:nvSpPr>
        <p:spPr>
          <a:xfrm>
            <a:off x="4811721" y="4423218"/>
            <a:ext cx="2453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예제</a:t>
            </a:r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: 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폰트 다운로드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63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C52F45E-776E-454B-98CA-9F5602A16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12"/>
            <a:ext cx="12192000" cy="64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1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 : </a:t>
              </a:r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폰트 다운로드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B89B15C-8161-404D-B721-B5E98364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91" y="1260720"/>
            <a:ext cx="9900617" cy="54144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B4AC49-402B-4B6F-B268-6719ADA7D62C}"/>
              </a:ext>
            </a:extLst>
          </p:cNvPr>
          <p:cNvSpPr/>
          <p:nvPr/>
        </p:nvSpPr>
        <p:spPr>
          <a:xfrm>
            <a:off x="8598090" y="1856096"/>
            <a:ext cx="450376" cy="204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1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 : </a:t>
              </a:r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폰트 다운로드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8C94E87-DCFC-4415-9765-53E8617C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91" y="1260720"/>
            <a:ext cx="9900617" cy="5414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06B169-787B-45D5-8E52-DAE98EA1031A}"/>
              </a:ext>
            </a:extLst>
          </p:cNvPr>
          <p:cNvSpPr/>
          <p:nvPr/>
        </p:nvSpPr>
        <p:spPr>
          <a:xfrm>
            <a:off x="4708478" y="2743200"/>
            <a:ext cx="2634018" cy="832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7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 : </a:t>
              </a:r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폰트 다운로드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640E17-9F55-4030-8FA4-7EAFE77B2F2C}"/>
              </a:ext>
            </a:extLst>
          </p:cNvPr>
          <p:cNvGrpSpPr/>
          <p:nvPr/>
        </p:nvGrpSpPr>
        <p:grpSpPr>
          <a:xfrm>
            <a:off x="2871787" y="1590675"/>
            <a:ext cx="6448425" cy="3676650"/>
            <a:chOff x="2871787" y="1590675"/>
            <a:chExt cx="6448425" cy="36766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3952F9-CAD9-45B3-9FB1-0AA81F5FC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1787" y="1590675"/>
              <a:ext cx="6448425" cy="36766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ADDD5B-B3A0-4738-B1BF-786666D82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68621" t="72631" r="16772" b="17421"/>
            <a:stretch/>
          </p:blipFill>
          <p:spPr>
            <a:xfrm>
              <a:off x="7296912" y="4261104"/>
              <a:ext cx="941832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23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CA88F7-F670-4EA7-9515-88879724B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12"/>
            <a:ext cx="12192000" cy="64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59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0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 : </a:t>
              </a:r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폰트 다운로드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735F42-7708-40EF-A97F-595741EBFC44}"/>
              </a:ext>
            </a:extLst>
          </p:cNvPr>
          <p:cNvGrpSpPr/>
          <p:nvPr/>
        </p:nvGrpSpPr>
        <p:grpSpPr>
          <a:xfrm>
            <a:off x="2441133" y="881062"/>
            <a:ext cx="6991350" cy="5095875"/>
            <a:chOff x="2441133" y="881062"/>
            <a:chExt cx="6991350" cy="50958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F1A2725-7B95-4AF3-A977-31933448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1133" y="881062"/>
              <a:ext cx="6991350" cy="50958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09FC402-A757-4A2E-A771-E6DB76938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7408" t="62326" r="67481" b="32970"/>
            <a:stretch/>
          </p:blipFill>
          <p:spPr>
            <a:xfrm>
              <a:off x="3658205" y="4057095"/>
              <a:ext cx="1056443" cy="2396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C5CD67-23EF-4EF9-BA39-987093D24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7408" t="62326" r="67481" b="32970"/>
            <a:stretch/>
          </p:blipFill>
          <p:spPr>
            <a:xfrm>
              <a:off x="3658205" y="4813961"/>
              <a:ext cx="1056443" cy="239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228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모니터, 스크린샷이(가) 표시된 사진&#10;&#10;자동 생성된 설명">
            <a:extLst>
              <a:ext uri="{FF2B5EF4-FFF2-40B4-BE49-F238E27FC236}">
                <a16:creationId xmlns:a16="http://schemas.microsoft.com/office/drawing/2014/main" id="{70BEA168-D122-4035-A6D4-BE5F55560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12"/>
            <a:ext cx="12192000" cy="64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7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컴퓨터, 실내, 모니터이(가) 표시된 사진&#10;&#10;자동 생성된 설명">
            <a:extLst>
              <a:ext uri="{FF2B5EF4-FFF2-40B4-BE49-F238E27FC236}">
                <a16:creationId xmlns:a16="http://schemas.microsoft.com/office/drawing/2014/main" id="{07DC0FA3-28A5-4ADC-A632-A1962712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12"/>
            <a:ext cx="12192000" cy="64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33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 : </a:t>
              </a:r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폰트 다운로드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6B478D3-B581-4D09-8590-96BC7566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981200"/>
            <a:ext cx="6324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59D65558-8258-436F-9C08-5683BF870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12"/>
            <a:ext cx="12192000" cy="64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0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Crawling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이란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940F322-01D5-421A-B858-F82EE112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047750"/>
            <a:ext cx="7315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54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r>
                <a:rPr lang="en-US" altLang="ko-KR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 : </a:t>
              </a:r>
              <a:r>
                <a:rPr lang="ko-KR" altLang="en-US" sz="12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폰트 다운로드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BA0D1EB-F10D-4323-BD52-AD7E10E8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36"/>
            <a:ext cx="12192000" cy="40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6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08D2C0-BA5B-4E00-A2E4-42AD76E9E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12"/>
            <a:ext cx="12192000" cy="64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91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1977BF-1917-4116-9918-FC9FC33D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8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5436204" y="3044279"/>
            <a:ext cx="1319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QnA</a:t>
            </a:r>
            <a:endParaRPr lang="ko-KR" altLang="en-US" sz="4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517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568081" y="3044279"/>
            <a:ext cx="3055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Thank you </a:t>
            </a:r>
            <a:endParaRPr lang="ko-KR" altLang="en-US" sz="4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79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Crawling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이란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8CD6B83-96C5-4DBE-B488-D5E30DA5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6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 넘는 </a:t>
              </a:r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Crawling?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A1721DA-D1DF-4AB1-9B6A-BA75F020E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386" y="0"/>
            <a:ext cx="3931227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497138-B40B-4F7D-9D4E-9D08F30F40D8}"/>
              </a:ext>
            </a:extLst>
          </p:cNvPr>
          <p:cNvSpPr/>
          <p:nvPr/>
        </p:nvSpPr>
        <p:spPr>
          <a:xfrm>
            <a:off x="5079999" y="29028"/>
            <a:ext cx="1553029" cy="256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876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라이브러리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F74C13A-FF0E-4A00-802D-647853799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07" y="0"/>
            <a:ext cx="3109186" cy="3109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51915D-9A28-4B67-8496-E882B8CE2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3748815"/>
            <a:ext cx="4216400" cy="18132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A65DD9-5F6E-4AC4-A449-B6BD1CB88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50" y="3598625"/>
            <a:ext cx="2113650" cy="21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라이브러리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851915D-9A28-4B67-8496-E882B8CE2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0" y="1037107"/>
            <a:ext cx="4216400" cy="181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06EFD-7F02-4C9F-95DC-413691FD063E}"/>
              </a:ext>
            </a:extLst>
          </p:cNvPr>
          <p:cNvSpPr txBox="1"/>
          <p:nvPr/>
        </p:nvSpPr>
        <p:spPr>
          <a:xfrm>
            <a:off x="1339730" y="3772264"/>
            <a:ext cx="951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쉬움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심플함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빠름</a:t>
            </a:r>
            <a:endParaRPr lang="en-US" altLang="ko-KR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단점 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사용된 웹 프론트엔드 기술과 구현방식에 따라 크롤링 방법이 까다로워짐</a:t>
            </a:r>
          </a:p>
        </p:txBody>
      </p:sp>
    </p:spTree>
    <p:extLst>
      <p:ext uri="{BB962C8B-B14F-4D97-AF65-F5344CB8AC3E}">
        <p14:creationId xmlns:p14="http://schemas.microsoft.com/office/powerpoint/2010/main" val="22335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라이브러리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FA0FE4-6774-47A8-8060-8D783E1D1183}"/>
              </a:ext>
            </a:extLst>
          </p:cNvPr>
          <p:cNvSpPr txBox="1"/>
          <p:nvPr/>
        </p:nvSpPr>
        <p:spPr>
          <a:xfrm>
            <a:off x="3219411" y="2613392"/>
            <a:ext cx="57531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</a:t>
            </a:r>
            <a:r>
              <a:rPr lang="ko-KR" altLang="en-US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페이지는 </a:t>
            </a:r>
            <a:r>
              <a:rPr lang="en-US" altLang="ko-KR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CSR</a:t>
            </a:r>
            <a:r>
              <a:rPr lang="ko-KR" altLang="en-US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동작한다</a:t>
            </a:r>
            <a:r>
              <a:rPr lang="en-US" altLang="ko-KR" sz="2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C:client S:side R:rendering</a:t>
            </a: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SSR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S:server S:side R:rendering</a:t>
            </a:r>
          </a:p>
        </p:txBody>
      </p:sp>
    </p:spTree>
    <p:extLst>
      <p:ext uri="{BB962C8B-B14F-4D97-AF65-F5344CB8AC3E}">
        <p14:creationId xmlns:p14="http://schemas.microsoft.com/office/powerpoint/2010/main" val="375198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라이브러리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106EFD-7F02-4C9F-95DC-413691FD063E}"/>
              </a:ext>
            </a:extLst>
          </p:cNvPr>
          <p:cNvSpPr txBox="1"/>
          <p:nvPr/>
        </p:nvSpPr>
        <p:spPr>
          <a:xfrm>
            <a:off x="2132351" y="3772264"/>
            <a:ext cx="79272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보는 웹 페이지의 모든 정보를 가져올 수 있음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Javascript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렌더링 기능 지원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사용방법이 직관적이고 쉬움</a:t>
            </a:r>
            <a:endParaRPr lang="en-US" altLang="ko-KR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단점 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느림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메모리를 많이 차지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438FC6-E1F9-423A-BC28-455217D08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75" y="886917"/>
            <a:ext cx="2113650" cy="211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0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10398</TotalTime>
  <Words>1838</Words>
  <Application>Microsoft Office PowerPoint</Application>
  <PresentationFormat>와이드스크린</PresentationFormat>
  <Paragraphs>292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나눔스퀘어_ac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박건웅</cp:lastModifiedBy>
  <cp:revision>1262</cp:revision>
  <dcterms:created xsi:type="dcterms:W3CDTF">2017-11-16T00:50:54Z</dcterms:created>
  <dcterms:modified xsi:type="dcterms:W3CDTF">2021-04-06T09:57:38Z</dcterms:modified>
</cp:coreProperties>
</file>